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3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0F98B4-CAC6-4CC7-87DE-51A5615BB4C7}" type="datetimeFigureOut">
              <a:rPr lang="en-US" smtClean="0"/>
              <a:t>10/22/2017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82B93F-B9BF-481E-8DFE-E2AD27B24A2C}" type="slidenum">
              <a:rPr lang="en-US" smtClean="0"/>
              <a:t>‹#›</a:t>
            </a:fld>
            <a:endParaRPr lang="en-US"/>
          </a:p>
        </p:txBody>
      </p:sp>
    </p:spTree>
    <p:extLst>
      <p:ext uri="{BB962C8B-B14F-4D97-AF65-F5344CB8AC3E}">
        <p14:creationId xmlns:p14="http://schemas.microsoft.com/office/powerpoint/2010/main" val="406809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98EB8B8-788B-4954-8122-11C0AFFDDCD0}" type="slidenum">
              <a:rPr lang="en-US" smtClean="0"/>
              <a:pPr eaLnBrk="1" hangingPunct="1">
                <a:defRPr/>
              </a:pPr>
              <a:t>4</a:t>
            </a:fld>
            <a:endParaRPr lang="en-US" smtClean="0"/>
          </a:p>
        </p:txBody>
      </p:sp>
      <p:sp>
        <p:nvSpPr>
          <p:cNvPr id="5222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53BB95D-32D5-4F5F-98F5-395BC2D60E83}" type="slidenum">
              <a:rPr lang="en-US" altLang="en-US"/>
              <a:pPr algn="r" eaLnBrk="1" hangingPunct="1">
                <a:spcBef>
                  <a:spcPct val="0"/>
                </a:spcBef>
              </a:pPr>
              <a:t>4</a:t>
            </a:fld>
            <a:endParaRPr lang="en-US" altLang="en-US"/>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noFill/>
        </p:spPr>
        <p:txBody>
          <a:bodyPr/>
          <a:lstStyle/>
          <a:p>
            <a:pPr eaLnBrk="1" hangingPunct="1"/>
            <a:r>
              <a:rPr lang="en-US" altLang="en-US" smtClean="0"/>
              <a:t>Queries allow us to ask specific questions about the data and receive a record set back that answers our questions. This returned record set is called a dataset.  Simply running a query does not change the actual table data.  However, you may alter the data in a dataset and the changes will be reflected in the underlying table.</a:t>
            </a:r>
          </a:p>
          <a:p>
            <a:pPr eaLnBrk="1" hangingPunct="1"/>
            <a:endParaRPr lang="en-US" altLang="en-US" smtClean="0"/>
          </a:p>
        </p:txBody>
      </p:sp>
    </p:spTree>
    <p:extLst>
      <p:ext uri="{BB962C8B-B14F-4D97-AF65-F5344CB8AC3E}">
        <p14:creationId xmlns:p14="http://schemas.microsoft.com/office/powerpoint/2010/main" val="1653194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5000FF5-5F53-420E-BBC2-7D327CE2791D}" type="slidenum">
              <a:rPr lang="en-US" smtClean="0"/>
              <a:pPr eaLnBrk="1" hangingPunct="1">
                <a:defRPr/>
              </a:pPr>
              <a:t>5</a:t>
            </a:fld>
            <a:endParaRPr lang="en-US" smtClean="0"/>
          </a:p>
        </p:txBody>
      </p:sp>
      <p:sp>
        <p:nvSpPr>
          <p:cNvPr id="5325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970666-6991-4BB9-BAD5-7817306BC278}" type="slidenum">
              <a:rPr lang="en-US" altLang="en-US"/>
              <a:pPr algn="r" eaLnBrk="1" hangingPunct="1">
                <a:spcBef>
                  <a:spcPct val="0"/>
                </a:spcBef>
              </a:pPr>
              <a:t>5</a:t>
            </a:fld>
            <a:endParaRPr lang="en-US" altLang="en-US"/>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p:spPr>
        <p:txBody>
          <a:bodyPr/>
          <a:lstStyle/>
          <a:p>
            <a:pPr eaLnBrk="1" hangingPunct="1"/>
            <a:r>
              <a:rPr lang="en-US" altLang="en-US" smtClean="0"/>
              <a:t>Query Design view has two panes – the table pane and the design pane. Striking the F6 key will toggle you between panes.</a:t>
            </a:r>
          </a:p>
          <a:p>
            <a:pPr eaLnBrk="1" hangingPunct="1"/>
            <a:endParaRPr lang="en-US" altLang="en-US" smtClean="0"/>
          </a:p>
        </p:txBody>
      </p:sp>
    </p:spTree>
    <p:extLst>
      <p:ext uri="{BB962C8B-B14F-4D97-AF65-F5344CB8AC3E}">
        <p14:creationId xmlns:p14="http://schemas.microsoft.com/office/powerpoint/2010/main" val="3125675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87A5866-4DB7-4123-9749-DB71E095272B}" type="slidenum">
              <a:rPr lang="en-US" smtClean="0"/>
              <a:pPr eaLnBrk="1" hangingPunct="1">
                <a:defRPr/>
              </a:pPr>
              <a:t>6</a:t>
            </a:fld>
            <a:endParaRPr lang="en-US" smtClean="0"/>
          </a:p>
        </p:txBody>
      </p:sp>
      <p:sp>
        <p:nvSpPr>
          <p:cNvPr id="5427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728285D-69DE-42FC-95B8-75362A662494}" type="slidenum">
              <a:rPr lang="en-US" altLang="en-US"/>
              <a:pPr algn="r" eaLnBrk="1" hangingPunct="1">
                <a:spcBef>
                  <a:spcPct val="0"/>
                </a:spcBef>
              </a:pPr>
              <a:t>6</a:t>
            </a:fld>
            <a:endParaRPr lang="en-US" altLang="en-US"/>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p:spPr>
        <p:txBody>
          <a:bodyPr/>
          <a:lstStyle/>
          <a:p>
            <a:pPr eaLnBrk="1" hangingPunct="1"/>
            <a:r>
              <a:rPr lang="en-US" altLang="en-US" smtClean="0"/>
              <a:t>Parts of the Design Grid include:</a:t>
            </a:r>
          </a:p>
          <a:p>
            <a:pPr eaLnBrk="1" hangingPunct="1"/>
            <a:r>
              <a:rPr lang="en-US" altLang="en-US" smtClean="0"/>
              <a:t>Field Row – displays the field name</a:t>
            </a:r>
          </a:p>
          <a:p>
            <a:pPr eaLnBrk="1" hangingPunct="1"/>
            <a:r>
              <a:rPr lang="en-US" altLang="en-US" smtClean="0"/>
              <a:t>Sort row – enables you to sort the dataset</a:t>
            </a:r>
          </a:p>
          <a:p>
            <a:pPr eaLnBrk="1" hangingPunct="1"/>
            <a:r>
              <a:rPr lang="en-US" altLang="en-US" smtClean="0"/>
              <a:t>Show Row – controls whether or not you see a field in the dataset</a:t>
            </a:r>
          </a:p>
          <a:p>
            <a:pPr eaLnBrk="1" hangingPunct="1"/>
            <a:r>
              <a:rPr lang="en-US" altLang="en-US" smtClean="0"/>
              <a:t>Criteria row – determines the records that will be selected for display</a:t>
            </a:r>
          </a:p>
          <a:p>
            <a:pPr eaLnBrk="1" hangingPunct="1"/>
            <a:endParaRPr lang="en-US" altLang="en-US" smtClean="0"/>
          </a:p>
        </p:txBody>
      </p:sp>
    </p:spTree>
    <p:extLst>
      <p:ext uri="{BB962C8B-B14F-4D97-AF65-F5344CB8AC3E}">
        <p14:creationId xmlns:p14="http://schemas.microsoft.com/office/powerpoint/2010/main" val="3685190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730525D-D1D0-42F5-BD18-BECEF271A7FB}" type="slidenum">
              <a:rPr lang="en-US" smtClean="0"/>
              <a:pPr eaLnBrk="1" hangingPunct="1">
                <a:defRPr/>
              </a:pPr>
              <a:t>7</a:t>
            </a:fld>
            <a:endParaRPr lang="en-US" smtClean="0"/>
          </a:p>
        </p:txBody>
      </p:sp>
      <p:sp>
        <p:nvSpPr>
          <p:cNvPr id="5529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93646A15-4F50-4710-B952-76391B0E9910}" type="slidenum">
              <a:rPr lang="en-US" altLang="en-US"/>
              <a:pPr algn="r" eaLnBrk="1" hangingPunct="1">
                <a:spcBef>
                  <a:spcPct val="0"/>
                </a:spcBef>
              </a:pPr>
              <a:t>7</a:t>
            </a:fld>
            <a:endParaRPr lang="en-US" altLang="en-US"/>
          </a:p>
        </p:txBody>
      </p:sp>
      <p:sp>
        <p:nvSpPr>
          <p:cNvPr id="55300" name="Rectangle 2"/>
          <p:cNvSpPr>
            <a:spLocks noGrp="1" noRot="1" noChangeAspect="1" noChangeArrowheads="1" noTextEdit="1"/>
          </p:cNvSpPr>
          <p:nvPr>
            <p:ph type="sldImg"/>
          </p:nvPr>
        </p:nvSpPr>
        <p:spPr>
          <a:ln/>
        </p:spPr>
      </p:sp>
      <p:sp>
        <p:nvSpPr>
          <p:cNvPr id="55301" name="Rectangle 3"/>
          <p:cNvSpPr>
            <a:spLocks noGrp="1" noChangeArrowheads="1"/>
          </p:cNvSpPr>
          <p:nvPr>
            <p:ph type="body" idx="1"/>
          </p:nvPr>
        </p:nvSpPr>
        <p:spPr>
          <a:noFill/>
        </p:spPr>
        <p:txBody>
          <a:bodyPr/>
          <a:lstStyle/>
          <a:p>
            <a:pPr eaLnBrk="1" hangingPunct="1">
              <a:lnSpc>
                <a:spcPct val="90000"/>
              </a:lnSpc>
            </a:pPr>
            <a:r>
              <a:rPr lang="en-US" altLang="en-US" smtClean="0"/>
              <a:t>Specify criteria with currency without the dollar sign and with or without the decimal point. Use operands such as less than, greater than, equal to or not equal to, in order to compare your criteria against data in the specified field.</a:t>
            </a:r>
          </a:p>
        </p:txBody>
      </p:sp>
    </p:spTree>
    <p:extLst>
      <p:ext uri="{BB962C8B-B14F-4D97-AF65-F5344CB8AC3E}">
        <p14:creationId xmlns:p14="http://schemas.microsoft.com/office/powerpoint/2010/main" val="3942377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B4F6BB6-ABEE-48BB-B4B4-36B3C8269E99}" type="slidenum">
              <a:rPr lang="en-US" smtClean="0"/>
              <a:pPr eaLnBrk="1" hangingPunct="1">
                <a:defRPr/>
              </a:pPr>
              <a:t>8</a:t>
            </a:fld>
            <a:endParaRPr lang="en-US" smtClean="0"/>
          </a:p>
        </p:txBody>
      </p:sp>
      <p:sp>
        <p:nvSpPr>
          <p:cNvPr id="5632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9707829B-FFC9-46BE-A529-C9EB8C40A1B0}" type="slidenum">
              <a:rPr lang="en-US" altLang="en-US"/>
              <a:pPr algn="r" eaLnBrk="1" hangingPunct="1">
                <a:spcBef>
                  <a:spcPct val="0"/>
                </a:spcBef>
              </a:pPr>
              <a:t>8</a:t>
            </a:fld>
            <a:endParaRPr lang="en-US" altLang="en-US"/>
          </a:p>
        </p:txBody>
      </p:sp>
      <p:sp>
        <p:nvSpPr>
          <p:cNvPr id="56324" name="Rectangle 2"/>
          <p:cNvSpPr>
            <a:spLocks noGrp="1" noRot="1" noChangeAspect="1" noChangeArrowheads="1" noTextEdit="1"/>
          </p:cNvSpPr>
          <p:nvPr>
            <p:ph type="sldImg"/>
          </p:nvPr>
        </p:nvSpPr>
        <p:spPr>
          <a:ln/>
        </p:spPr>
      </p:sp>
      <p:sp>
        <p:nvSpPr>
          <p:cNvPr id="56325" name="Rectangle 3"/>
          <p:cNvSpPr>
            <a:spLocks noGrp="1" noChangeArrowheads="1"/>
          </p:cNvSpPr>
          <p:nvPr>
            <p:ph type="body" idx="1"/>
          </p:nvPr>
        </p:nvSpPr>
        <p:spPr>
          <a:noFill/>
        </p:spPr>
        <p:txBody>
          <a:bodyPr/>
          <a:lstStyle/>
          <a:p>
            <a:pPr eaLnBrk="1" hangingPunct="1"/>
            <a:r>
              <a:rPr lang="en-US" altLang="en-US" smtClean="0"/>
              <a:t>Use the OR criterion to find records that can match one or more conditions specified. Use the AND criterion to find records that must match all criteria specified.</a:t>
            </a:r>
          </a:p>
          <a:p>
            <a:pPr eaLnBrk="1" hangingPunct="1"/>
            <a:endParaRPr lang="en-US" altLang="en-US" smtClean="0"/>
          </a:p>
        </p:txBody>
      </p:sp>
    </p:spTree>
    <p:extLst>
      <p:ext uri="{BB962C8B-B14F-4D97-AF65-F5344CB8AC3E}">
        <p14:creationId xmlns:p14="http://schemas.microsoft.com/office/powerpoint/2010/main" val="3225953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2B11CC3-A125-4ECA-BCA6-8DC6F754B22C}" type="slidenum">
              <a:rPr lang="en-US" smtClean="0"/>
              <a:pPr eaLnBrk="1" hangingPunct="1">
                <a:defRPr/>
              </a:pPr>
              <a:t>9</a:t>
            </a:fld>
            <a:endParaRPr lang="en-US" smtClean="0"/>
          </a:p>
        </p:txBody>
      </p:sp>
      <p:sp>
        <p:nvSpPr>
          <p:cNvPr id="5734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6742A8-1886-420B-8D8B-2D8BA791B4E5}" type="slidenum">
              <a:rPr lang="en-US" altLang="en-US"/>
              <a:pPr algn="r" eaLnBrk="1" hangingPunct="1">
                <a:spcBef>
                  <a:spcPct val="0"/>
                </a:spcBef>
              </a:pPr>
              <a:t>9</a:t>
            </a:fld>
            <a:endParaRPr lang="en-US" altLang="en-US"/>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noFill/>
        </p:spPr>
        <p:txBody>
          <a:bodyPr/>
          <a:lstStyle/>
          <a:p>
            <a:pPr eaLnBrk="1" hangingPunct="1"/>
            <a:r>
              <a:rPr lang="en-US" altLang="en-US" smtClean="0"/>
              <a:t>Running, or executing, a query is done by clicking the Run command located by clicking the Design tab and accessing the Results group.</a:t>
            </a:r>
          </a:p>
        </p:txBody>
      </p:sp>
    </p:spTree>
    <p:extLst>
      <p:ext uri="{BB962C8B-B14F-4D97-AF65-F5344CB8AC3E}">
        <p14:creationId xmlns:p14="http://schemas.microsoft.com/office/powerpoint/2010/main" val="560481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F02CE9F-5A19-4537-B589-2783B3575704}" type="slidenum">
              <a:rPr lang="en-US" smtClean="0"/>
              <a:pPr eaLnBrk="1" hangingPunct="1">
                <a:defRPr/>
              </a:pPr>
              <a:t>10</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r>
              <a:rPr lang="en-US" altLang="en-US" smtClean="0"/>
              <a:t>The total row can be  added to the design grid by clicking the Totals Icon.</a:t>
            </a:r>
          </a:p>
          <a:p>
            <a:pPr eaLnBrk="1" hangingPunct="1"/>
            <a:endParaRPr lang="en-US" altLang="en-US" smtClean="0"/>
          </a:p>
        </p:txBody>
      </p:sp>
    </p:spTree>
    <p:extLst>
      <p:ext uri="{BB962C8B-B14F-4D97-AF65-F5344CB8AC3E}">
        <p14:creationId xmlns:p14="http://schemas.microsoft.com/office/powerpoint/2010/main" val="212284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C7FA93-447F-4795-A7D0-900EC56E6F16}"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51759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C7FA93-447F-4795-A7D0-900EC56E6F16}"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404646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C7FA93-447F-4795-A7D0-900EC56E6F16}"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232868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C7FA93-447F-4795-A7D0-900EC56E6F16}"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2576144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C7FA93-447F-4795-A7D0-900EC56E6F16}"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73852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C7FA93-447F-4795-A7D0-900EC56E6F16}" type="datetimeFigureOut">
              <a:rPr lang="en-US" smtClean="0"/>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2972321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C7FA93-447F-4795-A7D0-900EC56E6F16}" type="datetimeFigureOut">
              <a:rPr lang="en-US" smtClean="0"/>
              <a:t>10/22/2017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16184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C7FA93-447F-4795-A7D0-900EC56E6F16}" type="datetimeFigureOut">
              <a:rPr lang="en-US" smtClean="0"/>
              <a:t>10/22/2017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2468927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7FA93-447F-4795-A7D0-900EC56E6F16}" type="datetimeFigureOut">
              <a:rPr lang="en-US" smtClean="0"/>
              <a:t>10/22/2017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2738931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7FA93-447F-4795-A7D0-900EC56E6F16}" type="datetimeFigureOut">
              <a:rPr lang="en-US" smtClean="0"/>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2127182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7FA93-447F-4795-A7D0-900EC56E6F16}" type="datetimeFigureOut">
              <a:rPr lang="en-US" smtClean="0"/>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C5C64-3C38-442E-B41B-601F3D4D20DB}" type="slidenum">
              <a:rPr lang="en-US" smtClean="0"/>
              <a:t>‹#›</a:t>
            </a:fld>
            <a:endParaRPr lang="en-US"/>
          </a:p>
        </p:txBody>
      </p:sp>
    </p:spTree>
    <p:extLst>
      <p:ext uri="{BB962C8B-B14F-4D97-AF65-F5344CB8AC3E}">
        <p14:creationId xmlns:p14="http://schemas.microsoft.com/office/powerpoint/2010/main" val="2871101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7FA93-447F-4795-A7D0-900EC56E6F16}" type="datetimeFigureOut">
              <a:rPr lang="en-US" smtClean="0"/>
              <a:t>10/22/2017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C5C64-3C38-442E-B41B-601F3D4D20DB}" type="slidenum">
              <a:rPr lang="en-US" smtClean="0"/>
              <a:t>‹#›</a:t>
            </a:fld>
            <a:endParaRPr lang="en-US"/>
          </a:p>
        </p:txBody>
      </p:sp>
    </p:spTree>
    <p:extLst>
      <p:ext uri="{BB962C8B-B14F-4D97-AF65-F5344CB8AC3E}">
        <p14:creationId xmlns:p14="http://schemas.microsoft.com/office/powerpoint/2010/main" val="1551290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Database Queries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28158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Add a Total Row in a Query</a:t>
            </a:r>
          </a:p>
        </p:txBody>
      </p:sp>
      <p:sp>
        <p:nvSpPr>
          <p:cNvPr id="32771" name="Rectangle 3"/>
          <p:cNvSpPr>
            <a:spLocks noGrp="1" noChangeArrowheads="1"/>
          </p:cNvSpPr>
          <p:nvPr>
            <p:ph type="body" idx="1"/>
          </p:nvPr>
        </p:nvSpPr>
        <p:spPr/>
        <p:txBody>
          <a:bodyPr/>
          <a:lstStyle/>
          <a:p>
            <a:pPr eaLnBrk="1" hangingPunct="1"/>
            <a:r>
              <a:rPr lang="en-US" altLang="en-US" smtClean="0"/>
              <a:t>The total row can be added to the design grid by clicking the Totals Icon</a:t>
            </a:r>
          </a:p>
        </p:txBody>
      </p:sp>
      <p:pic>
        <p:nvPicPr>
          <p:cNvPr id="32772" name="Picture 4" descr="EA3Fig16"/>
          <p:cNvPicPr>
            <a:picLocks noChangeAspect="1" noChangeArrowheads="1"/>
          </p:cNvPicPr>
          <p:nvPr/>
        </p:nvPicPr>
        <p:blipFill>
          <a:blip r:embed="rId3">
            <a:extLst>
              <a:ext uri="{28A0092B-C50C-407E-A947-70E740481C1C}">
                <a14:useLocalDpi xmlns:a14="http://schemas.microsoft.com/office/drawing/2010/main" val="0"/>
              </a:ext>
            </a:extLst>
          </a:blip>
          <a:srcRect l="26563" t="6250" r="14844" b="82292"/>
          <a:stretch>
            <a:fillRect/>
          </a:stretch>
        </p:blipFill>
        <p:spPr bwMode="auto">
          <a:xfrm>
            <a:off x="685800" y="2895600"/>
            <a:ext cx="5715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5" descr="EA3Fig16"/>
          <p:cNvPicPr>
            <a:picLocks noChangeAspect="1" noChangeArrowheads="1"/>
          </p:cNvPicPr>
          <p:nvPr/>
        </p:nvPicPr>
        <p:blipFill>
          <a:blip r:embed="rId3">
            <a:extLst>
              <a:ext uri="{28A0092B-C50C-407E-A947-70E740481C1C}">
                <a14:useLocalDpi xmlns:a14="http://schemas.microsoft.com/office/drawing/2010/main" val="0"/>
              </a:ext>
            </a:extLst>
          </a:blip>
          <a:srcRect l="26563" t="67708" r="32813"/>
          <a:stretch>
            <a:fillRect/>
          </a:stretch>
        </p:blipFill>
        <p:spPr bwMode="auto">
          <a:xfrm>
            <a:off x="1676400" y="3962400"/>
            <a:ext cx="3962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4" name="Text Box 11"/>
          <p:cNvSpPr txBox="1">
            <a:spLocks noChangeArrowheads="1"/>
          </p:cNvSpPr>
          <p:nvPr/>
        </p:nvSpPr>
        <p:spPr bwMode="auto">
          <a:xfrm>
            <a:off x="6858000" y="2971800"/>
            <a:ext cx="1447800" cy="4572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Totals Icon</a:t>
            </a:r>
          </a:p>
        </p:txBody>
      </p:sp>
      <p:sp>
        <p:nvSpPr>
          <p:cNvPr id="32775" name="Text Box 11"/>
          <p:cNvSpPr txBox="1">
            <a:spLocks noChangeArrowheads="1"/>
          </p:cNvSpPr>
          <p:nvPr/>
        </p:nvSpPr>
        <p:spPr bwMode="auto">
          <a:xfrm>
            <a:off x="6553200" y="4343400"/>
            <a:ext cx="2057400" cy="6096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Total row added to the query</a:t>
            </a:r>
          </a:p>
        </p:txBody>
      </p:sp>
      <p:sp>
        <p:nvSpPr>
          <p:cNvPr id="32776" name="Line 8"/>
          <p:cNvSpPr>
            <a:spLocks noChangeShapeType="1"/>
          </p:cNvSpPr>
          <p:nvPr/>
        </p:nvSpPr>
        <p:spPr bwMode="auto">
          <a:xfrm flipH="1" flipV="1">
            <a:off x="4495800" y="4419600"/>
            <a:ext cx="2057400"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
        <p:nvSpPr>
          <p:cNvPr id="32777" name="Line 9"/>
          <p:cNvSpPr>
            <a:spLocks noChangeShapeType="1"/>
          </p:cNvSpPr>
          <p:nvPr/>
        </p:nvSpPr>
        <p:spPr bwMode="auto">
          <a:xfrm flipH="1">
            <a:off x="5410200" y="3200400"/>
            <a:ext cx="1447800"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en-US"/>
          </a:p>
        </p:txBody>
      </p:sp>
    </p:spTree>
    <p:extLst>
      <p:ext uri="{BB962C8B-B14F-4D97-AF65-F5344CB8AC3E}">
        <p14:creationId xmlns:p14="http://schemas.microsoft.com/office/powerpoint/2010/main" val="176259632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Calculated Queries	</a:t>
            </a:r>
          </a:p>
        </p:txBody>
      </p:sp>
      <p:sp>
        <p:nvSpPr>
          <p:cNvPr id="33795" name="Rectangle 3"/>
          <p:cNvSpPr>
            <a:spLocks noGrp="1" noChangeArrowheads="1"/>
          </p:cNvSpPr>
          <p:nvPr>
            <p:ph type="body" idx="1"/>
          </p:nvPr>
        </p:nvSpPr>
        <p:spPr/>
        <p:txBody>
          <a:bodyPr/>
          <a:lstStyle/>
          <a:p>
            <a:pPr eaLnBrk="1" hangingPunct="1"/>
            <a:r>
              <a:rPr lang="en-US" altLang="en-US" dirty="0" smtClean="0"/>
              <a:t>Will find averages, max, min, sum, </a:t>
            </a:r>
            <a:r>
              <a:rPr lang="en-US" altLang="en-US" dirty="0" err="1" smtClean="0"/>
              <a:t>std</a:t>
            </a:r>
            <a:endParaRPr lang="en-US" altLang="en-US" dirty="0" smtClean="0"/>
          </a:p>
          <a:p>
            <a:pPr eaLnBrk="1" hangingPunct="1"/>
            <a:r>
              <a:rPr lang="en-US" altLang="en-US" dirty="0" smtClean="0"/>
              <a:t>You usually work with one field, not more</a:t>
            </a:r>
          </a:p>
          <a:p>
            <a:pPr lvl="1"/>
            <a:r>
              <a:rPr lang="en-US" altLang="en-US" dirty="0" smtClean="0"/>
              <a:t>If you use 2 fields, you get </a:t>
            </a:r>
            <a:r>
              <a:rPr lang="en-US" altLang="en-US" smtClean="0"/>
              <a:t>multiple answers</a:t>
            </a:r>
            <a:endParaRPr lang="en-US" altLang="en-US" smtClean="0"/>
          </a:p>
          <a:p>
            <a:pPr eaLnBrk="1" hangingPunct="1"/>
            <a:r>
              <a:rPr lang="en-US" altLang="en-US" dirty="0" smtClean="0"/>
              <a:t>Add Totals row to query</a:t>
            </a:r>
          </a:p>
          <a:p>
            <a:pPr eaLnBrk="1" hangingPunct="1"/>
            <a:r>
              <a:rPr lang="en-US" altLang="en-US" dirty="0" smtClean="0"/>
              <a:t>Open “Group By” menu</a:t>
            </a:r>
          </a:p>
          <a:p>
            <a:pPr eaLnBrk="1" hangingPunct="1"/>
            <a:r>
              <a:rPr lang="en-US" altLang="en-US" dirty="0" smtClean="0"/>
              <a:t>Choose appropriate function</a:t>
            </a:r>
          </a:p>
          <a:p>
            <a:pPr eaLnBrk="1" hangingPunct="1"/>
            <a:r>
              <a:rPr lang="en-US" altLang="en-US" dirty="0" smtClean="0"/>
              <a:t>Run query</a:t>
            </a:r>
          </a:p>
        </p:txBody>
      </p:sp>
    </p:spTree>
    <p:extLst>
      <p:ext uri="{BB962C8B-B14F-4D97-AF65-F5344CB8AC3E}">
        <p14:creationId xmlns:p14="http://schemas.microsoft.com/office/powerpoint/2010/main" val="1645371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cs typeface="Times New Roman" pitchFamily="18" charset="0"/>
              </a:rPr>
              <a:t>Queries</a:t>
            </a:r>
            <a:endParaRPr lang="en-US" altLang="en-US" smtClean="0"/>
          </a:p>
        </p:txBody>
      </p:sp>
      <p:sp>
        <p:nvSpPr>
          <p:cNvPr id="24579" name="Rectangle 3"/>
          <p:cNvSpPr>
            <a:spLocks noGrp="1" noChangeArrowheads="1"/>
          </p:cNvSpPr>
          <p:nvPr>
            <p:ph type="body" idx="1"/>
          </p:nvPr>
        </p:nvSpPr>
        <p:spPr>
          <a:xfrm>
            <a:off x="381000" y="1600200"/>
            <a:ext cx="8229600" cy="4648200"/>
          </a:xfrm>
        </p:spPr>
        <p:txBody>
          <a:bodyPr>
            <a:normAutofit lnSpcReduction="10000"/>
          </a:bodyPr>
          <a:lstStyle/>
          <a:p>
            <a:pPr eaLnBrk="1" hangingPunct="1"/>
            <a:r>
              <a:rPr lang="en-US" altLang="en-US" b="1" smtClean="0"/>
              <a:t>Queries</a:t>
            </a:r>
            <a:r>
              <a:rPr lang="en-US" altLang="en-US" smtClean="0"/>
              <a:t> are questions used to retrieve information from a database.</a:t>
            </a:r>
            <a:endParaRPr lang="en-US" altLang="en-US" sz="3100" smtClean="0"/>
          </a:p>
          <a:p>
            <a:pPr eaLnBrk="1" hangingPunct="1"/>
            <a:r>
              <a:rPr lang="en-US" altLang="en-US" sz="3000" smtClean="0"/>
              <a:t>Contain </a:t>
            </a:r>
            <a:r>
              <a:rPr lang="en-US" altLang="en-US" sz="3000" i="1" smtClean="0"/>
              <a:t>criteria </a:t>
            </a:r>
            <a:r>
              <a:rPr lang="en-US" altLang="en-US" sz="3000" smtClean="0"/>
              <a:t>to specify the records and fields to be included in the query results.</a:t>
            </a:r>
          </a:p>
          <a:p>
            <a:pPr eaLnBrk="1" hangingPunct="1"/>
            <a:r>
              <a:rPr lang="en-US" altLang="en-US" sz="3000" smtClean="0"/>
              <a:t>Can contain wild cards or logical operators to make more complex queries</a:t>
            </a:r>
          </a:p>
          <a:p>
            <a:pPr lvl="2" eaLnBrk="1" hangingPunct="1"/>
            <a:r>
              <a:rPr lang="en-US" altLang="en-US" smtClean="0"/>
              <a:t>* and ?</a:t>
            </a:r>
          </a:p>
          <a:p>
            <a:pPr lvl="2" eaLnBrk="1" hangingPunct="1"/>
            <a:r>
              <a:rPr lang="en-US" altLang="en-US" smtClean="0"/>
              <a:t>&lt;, &gt;, &lt;=, &gt;=, &lt;&gt;, =, AND, OR, etc…</a:t>
            </a:r>
          </a:p>
          <a:p>
            <a:pPr eaLnBrk="1" hangingPunct="1"/>
            <a:r>
              <a:rPr lang="en-US" altLang="en-US" sz="3000" smtClean="0"/>
              <a:t>Named and saved so they can be run again at a later time.</a:t>
            </a:r>
            <a:endParaRPr lang="en-US" altLang="en-US" smtClean="0"/>
          </a:p>
        </p:txBody>
      </p:sp>
    </p:spTree>
    <p:extLst>
      <p:ext uri="{BB962C8B-B14F-4D97-AF65-F5344CB8AC3E}">
        <p14:creationId xmlns:p14="http://schemas.microsoft.com/office/powerpoint/2010/main" val="343391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Query Languages</a:t>
            </a:r>
          </a:p>
        </p:txBody>
      </p:sp>
      <p:sp>
        <p:nvSpPr>
          <p:cNvPr id="25603" name="Rectangle 3"/>
          <p:cNvSpPr>
            <a:spLocks noGrp="1" noChangeArrowheads="1"/>
          </p:cNvSpPr>
          <p:nvPr>
            <p:ph type="body" idx="1"/>
          </p:nvPr>
        </p:nvSpPr>
        <p:spPr>
          <a:xfrm>
            <a:off x="457200" y="1600200"/>
            <a:ext cx="8229600" cy="3886200"/>
          </a:xfrm>
        </p:spPr>
        <p:txBody>
          <a:bodyPr>
            <a:normAutofit lnSpcReduction="10000"/>
          </a:bodyPr>
          <a:lstStyle/>
          <a:p>
            <a:pPr eaLnBrk="1" hangingPunct="1"/>
            <a:r>
              <a:rPr lang="en-US" altLang="en-US" smtClean="0"/>
              <a:t>A query language such as SQL (Structured Query Language) provides a set of commands for locating and manipulating data</a:t>
            </a:r>
          </a:p>
          <a:p>
            <a:pPr lvl="1" eaLnBrk="1" hangingPunct="1"/>
            <a:r>
              <a:rPr lang="en-US" altLang="en-US" smtClean="0"/>
              <a:t>LIST ALL FOR STATE = “KY”</a:t>
            </a:r>
          </a:p>
          <a:p>
            <a:pPr lvl="1" eaLnBrk="1" hangingPunct="1"/>
            <a:r>
              <a:rPr lang="en-US" altLang="en-US" smtClean="0"/>
              <a:t>Not user friendly</a:t>
            </a:r>
          </a:p>
          <a:p>
            <a:pPr eaLnBrk="1" hangingPunct="1"/>
            <a:r>
              <a:rPr lang="en-US" altLang="en-US" smtClean="0"/>
              <a:t>Query By Example is another query language </a:t>
            </a:r>
          </a:p>
          <a:p>
            <a:pPr lvl="1" eaLnBrk="1" hangingPunct="1"/>
            <a:r>
              <a:rPr lang="en-US" altLang="en-US" smtClean="0"/>
              <a:t>Fill out a form that describes your query</a:t>
            </a:r>
          </a:p>
          <a:p>
            <a:pPr lvl="1" eaLnBrk="1" hangingPunct="1"/>
            <a:r>
              <a:rPr lang="en-US" altLang="en-US" smtClean="0"/>
              <a:t>More friendly</a:t>
            </a:r>
          </a:p>
        </p:txBody>
      </p:sp>
    </p:spTree>
    <p:extLst>
      <p:ext uri="{BB962C8B-B14F-4D97-AF65-F5344CB8AC3E}">
        <p14:creationId xmlns:p14="http://schemas.microsoft.com/office/powerpoint/2010/main" val="3648396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57200" y="457200"/>
            <a:ext cx="8229600" cy="949325"/>
          </a:xfrm>
        </p:spPr>
        <p:txBody>
          <a:bodyPr anchor="t"/>
          <a:lstStyle/>
          <a:p>
            <a:pPr eaLnBrk="1" hangingPunct="1"/>
            <a:r>
              <a:rPr lang="en-US" altLang="en-US" smtClean="0"/>
              <a:t>Queries</a:t>
            </a:r>
          </a:p>
        </p:txBody>
      </p:sp>
      <p:sp>
        <p:nvSpPr>
          <p:cNvPr id="26627" name="Rectangle 3"/>
          <p:cNvSpPr>
            <a:spLocks noGrp="1" noChangeArrowheads="1"/>
          </p:cNvSpPr>
          <p:nvPr>
            <p:ph type="body" idx="4294967295"/>
          </p:nvPr>
        </p:nvSpPr>
        <p:spPr>
          <a:xfrm>
            <a:off x="304800" y="4419600"/>
            <a:ext cx="9144000" cy="1828800"/>
          </a:xfrm>
        </p:spPr>
        <p:txBody>
          <a:bodyPr/>
          <a:lstStyle/>
          <a:p>
            <a:pPr eaLnBrk="1" hangingPunct="1"/>
            <a:r>
              <a:rPr lang="en-US" altLang="en-US" sz="3000" smtClean="0"/>
              <a:t>Queries allow us to ask questions about data</a:t>
            </a:r>
          </a:p>
          <a:p>
            <a:pPr eaLnBrk="1" hangingPunct="1"/>
            <a:r>
              <a:rPr lang="en-US" altLang="en-US" sz="3000" smtClean="0"/>
              <a:t>This record set that answers our question is called a dataset</a:t>
            </a:r>
          </a:p>
        </p:txBody>
      </p:sp>
      <p:pic>
        <p:nvPicPr>
          <p:cNvPr id="26628" name="Picture 6" descr="empquery.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371600"/>
            <a:ext cx="3562350"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7" descr="emptabl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295400"/>
            <a:ext cx="4171950"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Text Box 11"/>
          <p:cNvSpPr txBox="1">
            <a:spLocks noChangeArrowheads="1"/>
          </p:cNvSpPr>
          <p:nvPr/>
        </p:nvSpPr>
        <p:spPr bwMode="auto">
          <a:xfrm>
            <a:off x="304800" y="3810000"/>
            <a:ext cx="4038600" cy="3810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Employees table</a:t>
            </a:r>
          </a:p>
        </p:txBody>
      </p:sp>
      <p:sp>
        <p:nvSpPr>
          <p:cNvPr id="26631" name="Text Box 11"/>
          <p:cNvSpPr txBox="1">
            <a:spLocks noChangeArrowheads="1"/>
          </p:cNvSpPr>
          <p:nvPr/>
        </p:nvSpPr>
        <p:spPr bwMode="auto">
          <a:xfrm>
            <a:off x="4724400" y="3352800"/>
            <a:ext cx="4038600" cy="8382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Dataset resulting from querying table for only employees who are Sales Representatives</a:t>
            </a:r>
          </a:p>
        </p:txBody>
      </p:sp>
    </p:spTree>
    <p:extLst>
      <p:ext uri="{BB962C8B-B14F-4D97-AF65-F5344CB8AC3E}">
        <p14:creationId xmlns:p14="http://schemas.microsoft.com/office/powerpoint/2010/main" val="315287015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57200" y="457200"/>
            <a:ext cx="8229600" cy="857250"/>
          </a:xfrm>
        </p:spPr>
        <p:txBody>
          <a:bodyPr anchor="t"/>
          <a:lstStyle/>
          <a:p>
            <a:pPr eaLnBrk="1" hangingPunct="1"/>
            <a:r>
              <a:rPr lang="en-US" altLang="en-US" sz="4000" smtClean="0"/>
              <a:t>Using Query Design View</a:t>
            </a:r>
          </a:p>
        </p:txBody>
      </p:sp>
      <p:sp>
        <p:nvSpPr>
          <p:cNvPr id="27651" name="Rectangle 3"/>
          <p:cNvSpPr>
            <a:spLocks noGrp="1" noChangeArrowheads="1"/>
          </p:cNvSpPr>
          <p:nvPr>
            <p:ph type="body" idx="4294967295"/>
          </p:nvPr>
        </p:nvSpPr>
        <p:spPr>
          <a:xfrm>
            <a:off x="304800" y="4572000"/>
            <a:ext cx="8229600" cy="1981200"/>
          </a:xfrm>
        </p:spPr>
        <p:txBody>
          <a:bodyPr>
            <a:normAutofit lnSpcReduction="10000"/>
          </a:bodyPr>
          <a:lstStyle/>
          <a:p>
            <a:pPr eaLnBrk="1" hangingPunct="1"/>
            <a:r>
              <a:rPr lang="en-US" altLang="en-US" smtClean="0"/>
              <a:t>Query Design grid has two panes – the table pane and the design pane</a:t>
            </a:r>
          </a:p>
          <a:p>
            <a:pPr eaLnBrk="1" hangingPunct="1"/>
            <a:r>
              <a:rPr lang="en-US" altLang="en-US" smtClean="0"/>
              <a:t>Striking the F6 key will toggle you between sections</a:t>
            </a:r>
          </a:p>
        </p:txBody>
      </p:sp>
      <p:pic>
        <p:nvPicPr>
          <p:cNvPr id="27652" name="Picture 6" descr="simplequerydesignview.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066800"/>
            <a:ext cx="4367213"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 Box 11"/>
          <p:cNvSpPr txBox="1">
            <a:spLocks noChangeArrowheads="1"/>
          </p:cNvSpPr>
          <p:nvPr/>
        </p:nvSpPr>
        <p:spPr bwMode="auto">
          <a:xfrm>
            <a:off x="381000" y="2133600"/>
            <a:ext cx="1295400" cy="3810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Tables pane</a:t>
            </a:r>
          </a:p>
        </p:txBody>
      </p:sp>
      <p:cxnSp>
        <p:nvCxnSpPr>
          <p:cNvPr id="27654" name="Straight Connector 9"/>
          <p:cNvCxnSpPr>
            <a:cxnSpLocks noChangeShapeType="1"/>
            <a:stCxn id="27653" idx="3"/>
          </p:cNvCxnSpPr>
          <p:nvPr/>
        </p:nvCxnSpPr>
        <p:spPr bwMode="auto">
          <a:xfrm>
            <a:off x="1676400" y="2324100"/>
            <a:ext cx="1447800" cy="4191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
        <p:nvSpPr>
          <p:cNvPr id="27655" name="Text Box 11"/>
          <p:cNvSpPr txBox="1">
            <a:spLocks noChangeArrowheads="1"/>
          </p:cNvSpPr>
          <p:nvPr/>
        </p:nvSpPr>
        <p:spPr bwMode="auto">
          <a:xfrm>
            <a:off x="6934200" y="3048000"/>
            <a:ext cx="1524000" cy="3810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Design pane</a:t>
            </a:r>
          </a:p>
        </p:txBody>
      </p:sp>
      <p:cxnSp>
        <p:nvCxnSpPr>
          <p:cNvPr id="27656" name="Straight Connector 12"/>
          <p:cNvCxnSpPr>
            <a:cxnSpLocks noChangeShapeType="1"/>
            <a:stCxn id="27655" idx="1"/>
          </p:cNvCxnSpPr>
          <p:nvPr/>
        </p:nvCxnSpPr>
        <p:spPr bwMode="auto">
          <a:xfrm rot="10800000" flipV="1">
            <a:off x="5638800" y="3238500"/>
            <a:ext cx="1295400" cy="6477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23446314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457200" y="277813"/>
            <a:ext cx="8229600" cy="1322387"/>
          </a:xfrm>
        </p:spPr>
        <p:txBody>
          <a:bodyPr anchor="t">
            <a:normAutofit fontScale="90000"/>
          </a:bodyPr>
          <a:lstStyle/>
          <a:p>
            <a:pPr eaLnBrk="1" hangingPunct="1"/>
            <a:r>
              <a:rPr lang="en-US" altLang="en-US" smtClean="0"/>
              <a:t>Specifying Criteria in a Select Query</a:t>
            </a:r>
          </a:p>
        </p:txBody>
      </p:sp>
      <p:sp>
        <p:nvSpPr>
          <p:cNvPr id="28675" name="Rectangle 3"/>
          <p:cNvSpPr>
            <a:spLocks noGrp="1" noChangeArrowheads="1"/>
          </p:cNvSpPr>
          <p:nvPr>
            <p:ph type="body" idx="4294967295"/>
          </p:nvPr>
        </p:nvSpPr>
        <p:spPr>
          <a:xfrm>
            <a:off x="533400" y="3581400"/>
            <a:ext cx="8229600" cy="2819400"/>
          </a:xfrm>
        </p:spPr>
        <p:txBody>
          <a:bodyPr>
            <a:normAutofit lnSpcReduction="10000"/>
          </a:bodyPr>
          <a:lstStyle/>
          <a:p>
            <a:pPr eaLnBrk="1" hangingPunct="1"/>
            <a:r>
              <a:rPr lang="en-US" altLang="en-US" sz="2800" smtClean="0"/>
              <a:t>Field row – displays the field name</a:t>
            </a:r>
          </a:p>
          <a:p>
            <a:pPr eaLnBrk="1" hangingPunct="1"/>
            <a:r>
              <a:rPr lang="en-US" altLang="en-US" sz="2800" smtClean="0"/>
              <a:t>Sort row – enables you to sort the dataset</a:t>
            </a:r>
          </a:p>
          <a:p>
            <a:pPr eaLnBrk="1" hangingPunct="1"/>
            <a:r>
              <a:rPr lang="en-US" altLang="en-US" sz="2800" smtClean="0"/>
              <a:t>Show row – controls whether or not you see a field in the dataset</a:t>
            </a:r>
          </a:p>
          <a:p>
            <a:pPr eaLnBrk="1" hangingPunct="1"/>
            <a:r>
              <a:rPr lang="en-US" altLang="en-US" sz="2800" smtClean="0"/>
              <a:t>Criteria row – determines the records that will be selected for display</a:t>
            </a:r>
            <a:endParaRPr lang="en-US" altLang="en-US" smtClean="0"/>
          </a:p>
        </p:txBody>
      </p:sp>
      <p:pic>
        <p:nvPicPr>
          <p:cNvPr id="28676" name="Picture 12" descr="simplequerydesignview.jpg"/>
          <p:cNvPicPr>
            <a:picLocks noChangeAspect="1"/>
          </p:cNvPicPr>
          <p:nvPr/>
        </p:nvPicPr>
        <p:blipFill>
          <a:blip r:embed="rId3">
            <a:extLst>
              <a:ext uri="{28A0092B-C50C-407E-A947-70E740481C1C}">
                <a14:useLocalDpi xmlns:a14="http://schemas.microsoft.com/office/drawing/2010/main" val="0"/>
              </a:ext>
            </a:extLst>
          </a:blip>
          <a:srcRect t="72580"/>
          <a:stretch>
            <a:fillRect/>
          </a:stretch>
        </p:blipFill>
        <p:spPr bwMode="auto">
          <a:xfrm>
            <a:off x="3810000" y="2209800"/>
            <a:ext cx="39243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 Box 11"/>
          <p:cNvSpPr txBox="1">
            <a:spLocks noChangeArrowheads="1"/>
          </p:cNvSpPr>
          <p:nvPr/>
        </p:nvSpPr>
        <p:spPr bwMode="auto">
          <a:xfrm>
            <a:off x="381000" y="2133600"/>
            <a:ext cx="3124200" cy="9144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Fields in design grid allow us to specify criteria for the dataset</a:t>
            </a:r>
          </a:p>
        </p:txBody>
      </p:sp>
      <p:cxnSp>
        <p:nvCxnSpPr>
          <p:cNvPr id="28678" name="Straight Connector 7"/>
          <p:cNvCxnSpPr>
            <a:cxnSpLocks noChangeShapeType="1"/>
          </p:cNvCxnSpPr>
          <p:nvPr/>
        </p:nvCxnSpPr>
        <p:spPr bwMode="auto">
          <a:xfrm rot="5400000" flipV="1">
            <a:off x="3505200" y="2057400"/>
            <a:ext cx="0" cy="10668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6959622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457200" y="277813"/>
            <a:ext cx="8229600" cy="1246187"/>
          </a:xfrm>
        </p:spPr>
        <p:txBody>
          <a:bodyPr anchor="t">
            <a:normAutofit fontScale="90000"/>
          </a:bodyPr>
          <a:lstStyle/>
          <a:p>
            <a:pPr eaLnBrk="1" hangingPunct="1"/>
            <a:r>
              <a:rPr lang="en-US" altLang="en-US" smtClean="0"/>
              <a:t>Specifying Criteria – Currency and Operands</a:t>
            </a:r>
          </a:p>
        </p:txBody>
      </p:sp>
      <p:sp>
        <p:nvSpPr>
          <p:cNvPr id="29699" name="Rectangle 3"/>
          <p:cNvSpPr>
            <a:spLocks noGrp="1" noChangeArrowheads="1"/>
          </p:cNvSpPr>
          <p:nvPr>
            <p:ph type="body" idx="4294967295"/>
          </p:nvPr>
        </p:nvSpPr>
        <p:spPr>
          <a:xfrm>
            <a:off x="685800" y="4114800"/>
            <a:ext cx="8229600" cy="1676400"/>
          </a:xfrm>
        </p:spPr>
        <p:txBody>
          <a:bodyPr>
            <a:normAutofit fontScale="77500" lnSpcReduction="20000"/>
          </a:bodyPr>
          <a:lstStyle/>
          <a:p>
            <a:pPr eaLnBrk="1" hangingPunct="1">
              <a:lnSpc>
                <a:spcPct val="90000"/>
              </a:lnSpc>
            </a:pPr>
            <a:r>
              <a:rPr lang="en-US" altLang="en-US" sz="3000" smtClean="0"/>
              <a:t>Specify criteria with currency </a:t>
            </a:r>
          </a:p>
          <a:p>
            <a:pPr lvl="1" eaLnBrk="1" hangingPunct="1">
              <a:lnSpc>
                <a:spcPct val="90000"/>
              </a:lnSpc>
            </a:pPr>
            <a:r>
              <a:rPr lang="en-US" altLang="en-US" sz="2200" smtClean="0"/>
              <a:t>Without the dollar sign </a:t>
            </a:r>
          </a:p>
          <a:p>
            <a:pPr lvl="1" eaLnBrk="1" hangingPunct="1">
              <a:lnSpc>
                <a:spcPct val="90000"/>
              </a:lnSpc>
            </a:pPr>
            <a:r>
              <a:rPr lang="en-US" altLang="en-US" sz="2200" smtClean="0"/>
              <a:t>With or without the decimal point</a:t>
            </a:r>
          </a:p>
          <a:p>
            <a:pPr eaLnBrk="1" hangingPunct="1">
              <a:lnSpc>
                <a:spcPct val="90000"/>
              </a:lnSpc>
            </a:pPr>
            <a:r>
              <a:rPr lang="en-US" altLang="en-US" sz="3000" smtClean="0"/>
              <a:t>Use operands such as:</a:t>
            </a:r>
          </a:p>
          <a:p>
            <a:pPr lvl="1" eaLnBrk="1" hangingPunct="1">
              <a:lnSpc>
                <a:spcPct val="90000"/>
              </a:lnSpc>
            </a:pPr>
            <a:r>
              <a:rPr lang="en-US" altLang="en-US" sz="2600" smtClean="0"/>
              <a:t> </a:t>
            </a:r>
            <a:r>
              <a:rPr lang="en-US" altLang="en-US" sz="2200" smtClean="0"/>
              <a:t>Less than and greater than</a:t>
            </a:r>
          </a:p>
          <a:p>
            <a:pPr lvl="1" eaLnBrk="1" hangingPunct="1">
              <a:lnSpc>
                <a:spcPct val="90000"/>
              </a:lnSpc>
            </a:pPr>
            <a:r>
              <a:rPr lang="en-US" altLang="en-US" sz="2200" smtClean="0"/>
              <a:t> Equal to or not equal to</a:t>
            </a:r>
          </a:p>
        </p:txBody>
      </p:sp>
      <p:pic>
        <p:nvPicPr>
          <p:cNvPr id="29700" name="Picture 10" descr="greterthanquery.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362200"/>
            <a:ext cx="56864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Text Box 11"/>
          <p:cNvSpPr txBox="1">
            <a:spLocks noChangeArrowheads="1"/>
          </p:cNvSpPr>
          <p:nvPr/>
        </p:nvSpPr>
        <p:spPr bwMode="auto">
          <a:xfrm>
            <a:off x="228600" y="3733800"/>
            <a:ext cx="3352800" cy="3048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Greater than (&gt;) operand</a:t>
            </a:r>
          </a:p>
        </p:txBody>
      </p:sp>
      <p:cxnSp>
        <p:nvCxnSpPr>
          <p:cNvPr id="29702" name="Straight Connector 11"/>
          <p:cNvCxnSpPr>
            <a:cxnSpLocks noChangeShapeType="1"/>
          </p:cNvCxnSpPr>
          <p:nvPr/>
        </p:nvCxnSpPr>
        <p:spPr bwMode="auto">
          <a:xfrm flipV="1">
            <a:off x="2514600" y="3200400"/>
            <a:ext cx="2895600" cy="5334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
        <p:nvSpPr>
          <p:cNvPr id="29703" name="Text Box 11"/>
          <p:cNvSpPr txBox="1">
            <a:spLocks noChangeArrowheads="1"/>
          </p:cNvSpPr>
          <p:nvPr/>
        </p:nvSpPr>
        <p:spPr bwMode="auto">
          <a:xfrm>
            <a:off x="3124200" y="1676400"/>
            <a:ext cx="4724400" cy="3810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Currency amount entered without dollar sign</a:t>
            </a:r>
          </a:p>
        </p:txBody>
      </p:sp>
      <p:cxnSp>
        <p:nvCxnSpPr>
          <p:cNvPr id="29704" name="Straight Connector 14"/>
          <p:cNvCxnSpPr>
            <a:cxnSpLocks noChangeShapeType="1"/>
          </p:cNvCxnSpPr>
          <p:nvPr/>
        </p:nvCxnSpPr>
        <p:spPr bwMode="auto">
          <a:xfrm rot="5400000">
            <a:off x="5105401" y="2590800"/>
            <a:ext cx="1066800" cy="3175"/>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3725537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nchor="t"/>
          <a:lstStyle/>
          <a:p>
            <a:pPr eaLnBrk="1" hangingPunct="1"/>
            <a:r>
              <a:rPr lang="en-US" altLang="en-US" smtClean="0"/>
              <a:t>Specifying Criteria – And and Or</a:t>
            </a:r>
          </a:p>
        </p:txBody>
      </p:sp>
      <p:sp>
        <p:nvSpPr>
          <p:cNvPr id="30723" name="Rectangle 3"/>
          <p:cNvSpPr>
            <a:spLocks noGrp="1" noChangeArrowheads="1"/>
          </p:cNvSpPr>
          <p:nvPr>
            <p:ph type="body" idx="4294967295"/>
          </p:nvPr>
        </p:nvSpPr>
        <p:spPr>
          <a:xfrm>
            <a:off x="685800" y="4648200"/>
            <a:ext cx="8229600" cy="1905000"/>
          </a:xfrm>
        </p:spPr>
        <p:txBody>
          <a:bodyPr/>
          <a:lstStyle/>
          <a:p>
            <a:pPr eaLnBrk="1" hangingPunct="1"/>
            <a:r>
              <a:rPr lang="en-US" altLang="en-US" sz="2800" smtClean="0"/>
              <a:t>OR finds records that can match one or more conditions </a:t>
            </a:r>
          </a:p>
          <a:p>
            <a:pPr eaLnBrk="1" hangingPunct="1"/>
            <a:r>
              <a:rPr lang="en-US" altLang="en-US" sz="2800" smtClean="0"/>
              <a:t>AND finds records that must match all criteria specified</a:t>
            </a:r>
          </a:p>
        </p:txBody>
      </p:sp>
      <p:pic>
        <p:nvPicPr>
          <p:cNvPr id="30724" name="Picture 6" descr="gandcriteri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219200"/>
            <a:ext cx="46482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8" descr="gorcriteria.jpg"/>
          <p:cNvPicPr>
            <a:picLocks noChangeAspect="1"/>
          </p:cNvPicPr>
          <p:nvPr/>
        </p:nvPicPr>
        <p:blipFill>
          <a:blip r:embed="rId4">
            <a:extLst>
              <a:ext uri="{28A0092B-C50C-407E-A947-70E740481C1C}">
                <a14:useLocalDpi xmlns:a14="http://schemas.microsoft.com/office/drawing/2010/main" val="0"/>
              </a:ext>
            </a:extLst>
          </a:blip>
          <a:srcRect b="47977"/>
          <a:stretch>
            <a:fillRect/>
          </a:stretch>
        </p:blipFill>
        <p:spPr bwMode="auto">
          <a:xfrm>
            <a:off x="304800" y="2286000"/>
            <a:ext cx="33337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9" descr="gorcriteria.jpg"/>
          <p:cNvPicPr>
            <a:picLocks noChangeAspect="1"/>
          </p:cNvPicPr>
          <p:nvPr/>
        </p:nvPicPr>
        <p:blipFill>
          <a:blip r:embed="rId5">
            <a:extLst>
              <a:ext uri="{28A0092B-C50C-407E-A947-70E740481C1C}">
                <a14:useLocalDpi xmlns:a14="http://schemas.microsoft.com/office/drawing/2010/main" val="0"/>
              </a:ext>
            </a:extLst>
          </a:blip>
          <a:srcRect t="6503" b="8943"/>
          <a:stretch>
            <a:fillRect/>
          </a:stretch>
        </p:blipFill>
        <p:spPr bwMode="auto">
          <a:xfrm>
            <a:off x="228600" y="1219200"/>
            <a:ext cx="356235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10" descr="aisnotnull.jpg"/>
          <p:cNvPicPr>
            <a:picLocks noChangeAspect="1"/>
          </p:cNvPicPr>
          <p:nvPr/>
        </p:nvPicPr>
        <p:blipFill>
          <a:blip r:embed="rId6">
            <a:extLst>
              <a:ext uri="{28A0092B-C50C-407E-A947-70E740481C1C}">
                <a14:useLocalDpi xmlns:a14="http://schemas.microsoft.com/office/drawing/2010/main" val="0"/>
              </a:ext>
            </a:extLst>
          </a:blip>
          <a:srcRect b="46040"/>
          <a:stretch>
            <a:fillRect/>
          </a:stretch>
        </p:blipFill>
        <p:spPr bwMode="auto">
          <a:xfrm>
            <a:off x="4114800" y="2362200"/>
            <a:ext cx="47434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8" name="Text Box 11"/>
          <p:cNvSpPr txBox="1">
            <a:spLocks noChangeArrowheads="1"/>
          </p:cNvSpPr>
          <p:nvPr/>
        </p:nvSpPr>
        <p:spPr bwMode="auto">
          <a:xfrm>
            <a:off x="304800" y="3962400"/>
            <a:ext cx="3124200" cy="5334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Or Criterion and resulting dataset</a:t>
            </a:r>
          </a:p>
        </p:txBody>
      </p:sp>
      <p:sp>
        <p:nvSpPr>
          <p:cNvPr id="30729" name="Text Box 11"/>
          <p:cNvSpPr txBox="1">
            <a:spLocks noChangeArrowheads="1"/>
          </p:cNvSpPr>
          <p:nvPr/>
        </p:nvSpPr>
        <p:spPr bwMode="auto">
          <a:xfrm>
            <a:off x="4114800" y="3962400"/>
            <a:ext cx="3124200" cy="5334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And criterion and resulting dataset</a:t>
            </a:r>
          </a:p>
        </p:txBody>
      </p:sp>
      <p:cxnSp>
        <p:nvCxnSpPr>
          <p:cNvPr id="30730" name="Straight Connector 14"/>
          <p:cNvCxnSpPr>
            <a:cxnSpLocks noChangeShapeType="1"/>
          </p:cNvCxnSpPr>
          <p:nvPr/>
        </p:nvCxnSpPr>
        <p:spPr bwMode="auto">
          <a:xfrm flipV="1">
            <a:off x="4343400" y="2057400"/>
            <a:ext cx="2514600" cy="19812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cxnSp>
        <p:nvCxnSpPr>
          <p:cNvPr id="30731" name="Straight Connector 16"/>
          <p:cNvCxnSpPr>
            <a:cxnSpLocks noChangeShapeType="1"/>
          </p:cNvCxnSpPr>
          <p:nvPr/>
        </p:nvCxnSpPr>
        <p:spPr bwMode="auto">
          <a:xfrm flipV="1">
            <a:off x="6629400" y="1981200"/>
            <a:ext cx="1066800" cy="2286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cxnSp>
        <p:nvCxnSpPr>
          <p:cNvPr id="30732" name="Straight Connector 18"/>
          <p:cNvCxnSpPr>
            <a:cxnSpLocks noChangeShapeType="1"/>
          </p:cNvCxnSpPr>
          <p:nvPr/>
        </p:nvCxnSpPr>
        <p:spPr bwMode="auto">
          <a:xfrm>
            <a:off x="4876800" y="4343400"/>
            <a:ext cx="1828800" cy="762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cxnSp>
        <p:nvCxnSpPr>
          <p:cNvPr id="30733" name="Straight Connector 20"/>
          <p:cNvCxnSpPr>
            <a:cxnSpLocks noChangeShapeType="1"/>
          </p:cNvCxnSpPr>
          <p:nvPr/>
        </p:nvCxnSpPr>
        <p:spPr bwMode="auto">
          <a:xfrm rot="-5400000">
            <a:off x="190500" y="2247900"/>
            <a:ext cx="2057400" cy="15240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cxnSp>
        <p:nvCxnSpPr>
          <p:cNvPr id="30734" name="Straight Connector 22"/>
          <p:cNvCxnSpPr>
            <a:cxnSpLocks noChangeShapeType="1"/>
          </p:cNvCxnSpPr>
          <p:nvPr/>
        </p:nvCxnSpPr>
        <p:spPr bwMode="auto">
          <a:xfrm flipV="1">
            <a:off x="1676400" y="2209800"/>
            <a:ext cx="333375" cy="1524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8081484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457200" y="457200"/>
            <a:ext cx="8229600" cy="1223963"/>
          </a:xfrm>
        </p:spPr>
        <p:txBody>
          <a:bodyPr anchor="t"/>
          <a:lstStyle/>
          <a:p>
            <a:pPr eaLnBrk="1" hangingPunct="1"/>
            <a:r>
              <a:rPr lang="en-US" altLang="en-US" smtClean="0"/>
              <a:t>Run a Query</a:t>
            </a:r>
          </a:p>
        </p:txBody>
      </p:sp>
      <p:sp>
        <p:nvSpPr>
          <p:cNvPr id="31747" name="Rectangle 3"/>
          <p:cNvSpPr>
            <a:spLocks noGrp="1" noChangeArrowheads="1"/>
          </p:cNvSpPr>
          <p:nvPr>
            <p:ph type="body" idx="4294967295"/>
          </p:nvPr>
        </p:nvSpPr>
        <p:spPr>
          <a:xfrm>
            <a:off x="609600" y="5105400"/>
            <a:ext cx="8229600" cy="1219200"/>
          </a:xfrm>
        </p:spPr>
        <p:txBody>
          <a:bodyPr/>
          <a:lstStyle/>
          <a:p>
            <a:pPr eaLnBrk="1" hangingPunct="1"/>
            <a:r>
              <a:rPr lang="en-US" altLang="en-US" smtClean="0"/>
              <a:t>Running, or executing, a query is done by clicking the Run command </a:t>
            </a:r>
          </a:p>
        </p:txBody>
      </p:sp>
      <p:pic>
        <p:nvPicPr>
          <p:cNvPr id="31748" name="Picture 4" descr="aru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905000"/>
            <a:ext cx="44862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Text Box 11"/>
          <p:cNvSpPr txBox="1">
            <a:spLocks noChangeArrowheads="1"/>
          </p:cNvSpPr>
          <p:nvPr/>
        </p:nvSpPr>
        <p:spPr bwMode="auto">
          <a:xfrm>
            <a:off x="1524000" y="3810000"/>
            <a:ext cx="1981200" cy="304800"/>
          </a:xfrm>
          <a:prstGeom prst="rect">
            <a:avLst/>
          </a:prstGeom>
          <a:solidFill>
            <a:schemeClr val="accent1"/>
          </a:solidFill>
          <a:ln w="28575" algn="ctr">
            <a:solidFill>
              <a:schemeClr val="accent1"/>
            </a:solidFill>
            <a:miter lim="800000"/>
            <a:headEnd/>
            <a:tailEnd/>
          </a:ln>
        </p:spPr>
        <p:txBody>
          <a:bodyPr lIns="0" tIns="0" rIns="0" bIns="0"/>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Run command</a:t>
            </a:r>
          </a:p>
        </p:txBody>
      </p:sp>
      <p:cxnSp>
        <p:nvCxnSpPr>
          <p:cNvPr id="31750" name="Straight Connector 7"/>
          <p:cNvCxnSpPr>
            <a:cxnSpLocks noChangeShapeType="1"/>
          </p:cNvCxnSpPr>
          <p:nvPr/>
        </p:nvCxnSpPr>
        <p:spPr bwMode="auto">
          <a:xfrm rot="-5400000">
            <a:off x="2019300" y="3009900"/>
            <a:ext cx="990600" cy="6096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0632616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695</Words>
  <Application>Microsoft Office PowerPoint</Application>
  <PresentationFormat>On-screen Show (4:3)</PresentationFormat>
  <Paragraphs>84</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Database Queries</vt:lpstr>
      <vt:lpstr>Queries</vt:lpstr>
      <vt:lpstr>Query Languages</vt:lpstr>
      <vt:lpstr>Queries</vt:lpstr>
      <vt:lpstr>Using Query Design View</vt:lpstr>
      <vt:lpstr>Specifying Criteria in a Select Query</vt:lpstr>
      <vt:lpstr>Specifying Criteria – Currency and Operands</vt:lpstr>
      <vt:lpstr>Specifying Criteria – And and Or</vt:lpstr>
      <vt:lpstr>Run a Query</vt:lpstr>
      <vt:lpstr>Add a Total Row in a Query</vt:lpstr>
      <vt:lpstr>Calculated Queries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Queries</dc:title>
  <dc:creator>Debby</dc:creator>
  <cp:lastModifiedBy>Debby</cp:lastModifiedBy>
  <cp:revision>2</cp:revision>
  <dcterms:created xsi:type="dcterms:W3CDTF">2014-10-27T04:15:28Z</dcterms:created>
  <dcterms:modified xsi:type="dcterms:W3CDTF">2017-10-23T00:14:43Z</dcterms:modified>
</cp:coreProperties>
</file>